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61" r:id="rId4"/>
    <p:sldId id="259" r:id="rId5"/>
    <p:sldId id="262" r:id="rId6"/>
    <p:sldId id="278" r:id="rId7"/>
    <p:sldId id="279" r:id="rId8"/>
    <p:sldId id="27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6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-104" y="-2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52747-AACE-4AB3-AD6C-7312DB1EC921}" type="datetimeFigureOut">
              <a:rPr lang="en-US" smtClean="0"/>
              <a:t>8/27/13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0BF41-17FD-43F1-B3B5-5D96A472E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82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3853-3188-4398-ABA6-307A6729E8D4}" type="datetime1">
              <a:rPr lang="en-US" smtClean="0"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4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07B9-823A-44D3-A830-9795654C6833}" type="datetime1">
              <a:rPr lang="en-US" smtClean="0"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4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3463-EF26-4505-A3D6-0AEDC3E83E98}" type="datetime1">
              <a:rPr lang="en-US" smtClean="0"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7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6679-7B7E-454E-A95C-517422D3966C}" type="datetime1">
              <a:rPr lang="en-US" smtClean="0"/>
              <a:t>8/27/13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48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070E-D363-4A9C-B911-D9A463825519}" type="datetime1">
              <a:rPr lang="en-US" smtClean="0"/>
              <a:t>8/27/13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6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30E1-7F74-4E93-A867-A38B563B8581}" type="datetime1">
              <a:rPr lang="en-US" smtClean="0"/>
              <a:t>8/27/13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95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6A8B3-707A-4C07-A3A9-C9341EB252BF}" type="datetime1">
              <a:rPr lang="en-US" smtClean="0"/>
              <a:t>8/27/13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21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16A4-BEE0-4D5E-9504-098B3B1FCA6F}" type="datetime1">
              <a:rPr lang="en-US" smtClean="0"/>
              <a:t>8/27/13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75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DDE4-DA66-47F5-B123-60C0B0D7E1BE}" type="datetime1">
              <a:rPr lang="en-US" smtClean="0"/>
              <a:t>8/27/13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0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7D93-0BE6-4CF8-9B57-C245C6C87181}" type="datetime1">
              <a:rPr lang="en-US" smtClean="0"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52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6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F85E7-6387-462E-9934-6C92A8736218}" type="datetime1">
              <a:rPr lang="en-US" smtClean="0"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0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hyperlink" Target="http://www.watertreepress.com/stat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Social Science Research Design and Statistics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2/e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Alfred P. Rovai, Jason D. Baker, and Michael K. Ponton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2362201"/>
            <a:ext cx="5334000" cy="19811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ependent-Samples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-Test</a:t>
            </a:r>
          </a:p>
          <a:p>
            <a:pPr marL="0" indent="0" algn="ctr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PowerPoint Prepared by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Michael K. Ponton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Presentation  </a:t>
            </a:r>
            <a:r>
              <a:rPr lang="en-US" dirty="0" smtClean="0">
                <a:latin typeface="Times New Roman"/>
                <a:cs typeface="Times New Roman"/>
              </a:rPr>
              <a:t>©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watertree press logo 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267200"/>
            <a:ext cx="2133600" cy="7234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57912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IBM</a:t>
            </a:r>
            <a:r>
              <a:rPr lang="en-US" sz="1200" dirty="0">
                <a:latin typeface="Times New Roman"/>
                <a:cs typeface="Times New Roman"/>
              </a:rPr>
              <a:t>®</a:t>
            </a:r>
            <a:r>
              <a:rPr lang="en-US" sz="1200" dirty="0" smtClean="0">
                <a:latin typeface="Times New Roman"/>
                <a:cs typeface="Times New Roman"/>
              </a:rPr>
              <a:t> SPSS</a:t>
            </a:r>
            <a:r>
              <a:rPr lang="en-US" sz="1200" dirty="0">
                <a:latin typeface="Times New Roman"/>
                <a:cs typeface="Times New Roman"/>
              </a:rPr>
              <a:t>®</a:t>
            </a:r>
            <a:r>
              <a:rPr lang="en-US" sz="1200" dirty="0" smtClean="0">
                <a:latin typeface="Times New Roman"/>
                <a:cs typeface="Times New Roman"/>
              </a:rPr>
              <a:t> Screen </a:t>
            </a:r>
            <a:r>
              <a:rPr lang="en-US" sz="1200" dirty="0">
                <a:latin typeface="Times New Roman"/>
                <a:cs typeface="Times New Roman"/>
              </a:rPr>
              <a:t>P</a:t>
            </a:r>
            <a:r>
              <a:rPr lang="en-US" sz="1200" dirty="0" smtClean="0">
                <a:latin typeface="Times New Roman"/>
                <a:cs typeface="Times New Roman"/>
              </a:rPr>
              <a:t>rints </a:t>
            </a:r>
            <a:r>
              <a:rPr lang="en-US" sz="1200" dirty="0">
                <a:latin typeface="Times New Roman"/>
                <a:cs typeface="Times New Roman"/>
              </a:rPr>
              <a:t>Courtesy of International Business Machines Corporation, 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© </a:t>
            </a:r>
            <a:r>
              <a:rPr lang="en-US" sz="1200" dirty="0">
                <a:latin typeface="Times New Roman"/>
                <a:cs typeface="Times New Roman"/>
              </a:rPr>
              <a:t>International Business Machines Corporation.</a:t>
            </a:r>
          </a:p>
        </p:txBody>
      </p:sp>
      <p:pic>
        <p:nvPicPr>
          <p:cNvPr id="7" name="Picture 6" descr="cov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52600"/>
            <a:ext cx="2759899" cy="356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99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Uses of 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ependent-Samples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-Test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Test the hypothesis that there is no difference between the population means (</a:t>
            </a:r>
            <a:r>
              <a:rPr lang="en-US" sz="2400" dirty="0" smtClean="0">
                <a:latin typeface="Symbol" pitchFamily="18" charset="2"/>
                <a:cs typeface="Times New Roman" pitchFamily="18" charset="0"/>
              </a:rPr>
              <a:t>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of two dependent groups (i.e., two repeated measures for the same sample).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Establish an estimate (i.e., a confidence interval) for the difference between the two population means.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402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75278" y="2209800"/>
            <a:ext cx="3968943" cy="369332"/>
          </a:xfrm>
          <a:prstGeom prst="rec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Open </a:t>
            </a:r>
            <a:r>
              <a:rPr lang="en-US" dirty="0" smtClean="0"/>
              <a:t>the dataset </a:t>
            </a:r>
            <a:r>
              <a:rPr lang="en-US" i="1" dirty="0"/>
              <a:t>C</a:t>
            </a:r>
            <a:r>
              <a:rPr lang="en-US" i="1" dirty="0" smtClean="0"/>
              <a:t>omputer </a:t>
            </a:r>
            <a:r>
              <a:rPr lang="en-US" i="1" dirty="0" err="1" smtClean="0"/>
              <a:t>Anxiety.sav</a:t>
            </a:r>
            <a:r>
              <a:rPr lang="en-US" dirty="0" smtClean="0"/>
              <a:t>.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5400" y="2743200"/>
            <a:ext cx="5524500" cy="369332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016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rgbClr val="001667"/>
                </a:solidFill>
              </a:rPr>
              <a:t>File available at </a:t>
            </a:r>
            <a:r>
              <a:rPr lang="en-US" dirty="0" smtClean="0">
                <a:solidFill>
                  <a:srgbClr val="001667"/>
                </a:solidFill>
                <a:hlinkClick r:id="rId3"/>
              </a:rPr>
              <a:t>http://www.watertreepress.com/stats</a:t>
            </a:r>
            <a:endParaRPr lang="en-US" dirty="0" smtClean="0">
              <a:solidFill>
                <a:srgbClr val="0016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484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97199" y="2346458"/>
            <a:ext cx="3290644" cy="923330"/>
          </a:xfrm>
          <a:prstGeom prst="rec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  Follow the menu as indicated. 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218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8555" y="228600"/>
            <a:ext cx="5860515" cy="2031325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 this example, we will test the following null hypothesis:</a:t>
            </a:r>
          </a:p>
          <a:p>
            <a:pPr algn="ctr"/>
            <a:r>
              <a:rPr lang="en-US" dirty="0" smtClean="0"/>
              <a:t>H</a:t>
            </a:r>
            <a:r>
              <a:rPr lang="en-US" baseline="-25000" dirty="0" smtClean="0"/>
              <a:t>o</a:t>
            </a:r>
            <a:r>
              <a:rPr lang="en-US" dirty="0" smtClean="0"/>
              <a:t>: There is no difference in computer confidence pretest</a:t>
            </a:r>
          </a:p>
          <a:p>
            <a:pPr algn="ctr"/>
            <a:r>
              <a:rPr lang="en-US" dirty="0"/>
              <a:t>a</a:t>
            </a:r>
            <a:r>
              <a:rPr lang="en-US" dirty="0" smtClean="0"/>
              <a:t>nd posttest among university students (i.e.,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baseline="-25000" dirty="0" smtClean="0"/>
              <a:t>1</a:t>
            </a:r>
            <a:r>
              <a:rPr lang="en-US" dirty="0" smtClean="0"/>
              <a:t> =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baseline="-25000" dirty="0" smtClean="0"/>
              <a:t>2</a:t>
            </a:r>
            <a:r>
              <a:rPr lang="en-US" dirty="0" smtClean="0"/>
              <a:t>).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Select and move </a:t>
            </a:r>
            <a:r>
              <a:rPr lang="en-US" i="1" dirty="0" smtClean="0"/>
              <a:t>Computer </a:t>
            </a:r>
            <a:r>
              <a:rPr lang="en-US" i="1" dirty="0"/>
              <a:t>Confidence </a:t>
            </a:r>
            <a:r>
              <a:rPr lang="en-US" i="1" dirty="0" smtClean="0"/>
              <a:t>Pretest </a:t>
            </a:r>
            <a:r>
              <a:rPr lang="en-US" i="1" dirty="0"/>
              <a:t>[</a:t>
            </a:r>
            <a:r>
              <a:rPr lang="en-US" i="1" dirty="0" smtClean="0"/>
              <a:t>comconf1] </a:t>
            </a:r>
            <a:r>
              <a:rPr lang="en-US" dirty="0" smtClean="0"/>
              <a:t>to</a:t>
            </a:r>
          </a:p>
          <a:p>
            <a:pPr algn="ctr"/>
            <a:r>
              <a:rPr lang="en-US" dirty="0" smtClean="0"/>
              <a:t>Variable 1 and </a:t>
            </a:r>
            <a:r>
              <a:rPr lang="en-US" i="1" dirty="0" smtClean="0"/>
              <a:t>Computer Confidence Posttest [comconf2]</a:t>
            </a:r>
          </a:p>
          <a:p>
            <a:pPr algn="ctr"/>
            <a:r>
              <a:rPr lang="en-US" dirty="0"/>
              <a:t>t</a:t>
            </a:r>
            <a:r>
              <a:rPr lang="en-US" dirty="0" smtClean="0"/>
              <a:t>o Variable 2 in the Paired Variables box; click OK.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959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2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1251" y="0"/>
            <a:ext cx="7161511" cy="2585323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For the dependent-samples </a:t>
            </a:r>
            <a:r>
              <a:rPr lang="en-US" i="1" dirty="0" smtClean="0"/>
              <a:t>t</a:t>
            </a:r>
            <a:r>
              <a:rPr lang="en-US" dirty="0" smtClean="0"/>
              <a:t>-test we are testing the null hypothesis</a:t>
            </a:r>
          </a:p>
          <a:p>
            <a:pPr algn="ctr"/>
            <a:r>
              <a:rPr lang="en-US" dirty="0" smtClean="0"/>
              <a:t>H</a:t>
            </a:r>
            <a:r>
              <a:rPr lang="en-US" baseline="-25000" dirty="0" smtClean="0"/>
              <a:t>o</a:t>
            </a:r>
            <a:r>
              <a:rPr lang="en-US" dirty="0"/>
              <a:t>: </a:t>
            </a:r>
            <a:r>
              <a:rPr lang="en-US" dirty="0">
                <a:latin typeface="Symbol" pitchFamily="18" charset="2"/>
              </a:rPr>
              <a:t>m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baseline="-25000" dirty="0" smtClean="0"/>
              <a:t>2</a:t>
            </a:r>
            <a:r>
              <a:rPr lang="en-US" dirty="0" smtClean="0"/>
              <a:t> in which the subscripts </a:t>
            </a:r>
            <a:r>
              <a:rPr lang="en-US" dirty="0"/>
              <a:t>1 and 2 correspond to </a:t>
            </a:r>
            <a:r>
              <a:rPr lang="en-US" dirty="0" smtClean="0"/>
              <a:t>the pretest and</a:t>
            </a:r>
          </a:p>
          <a:p>
            <a:pPr algn="ctr"/>
            <a:r>
              <a:rPr lang="en-US" dirty="0" smtClean="0"/>
              <a:t>posttest, respectively </a:t>
            </a:r>
            <a:r>
              <a:rPr lang="en-US" dirty="0"/>
              <a:t>(i.e., the null hypothesis is that the </a:t>
            </a:r>
            <a:r>
              <a:rPr lang="en-US" dirty="0" smtClean="0"/>
              <a:t>mean is the</a:t>
            </a:r>
          </a:p>
          <a:p>
            <a:pPr algn="ctr"/>
            <a:r>
              <a:rPr lang="en-US" dirty="0"/>
              <a:t>s</a:t>
            </a:r>
            <a:r>
              <a:rPr lang="en-US" dirty="0" smtClean="0"/>
              <a:t>ame for both the pretested and </a:t>
            </a:r>
            <a:r>
              <a:rPr lang="en-US" dirty="0" err="1" smtClean="0"/>
              <a:t>posttested</a:t>
            </a:r>
            <a:r>
              <a:rPr lang="en-US" dirty="0" smtClean="0"/>
              <a:t> populations).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We will choose </a:t>
            </a:r>
            <a:r>
              <a:rPr lang="en-US" dirty="0">
                <a:latin typeface="Symbol" pitchFamily="18" charset="2"/>
              </a:rPr>
              <a:t>a</a:t>
            </a:r>
            <a:r>
              <a:rPr lang="en-US" dirty="0"/>
              <a:t> = .05 for a two-tailed test (i.e., </a:t>
            </a:r>
            <a:r>
              <a:rPr lang="en-US" dirty="0" smtClean="0"/>
              <a:t>we are </a:t>
            </a:r>
            <a:r>
              <a:rPr lang="en-US" dirty="0"/>
              <a:t>interested if </a:t>
            </a:r>
            <a:r>
              <a:rPr lang="en-US" dirty="0" smtClean="0"/>
              <a:t>either</a:t>
            </a:r>
          </a:p>
          <a:p>
            <a:pPr algn="ctr"/>
            <a:r>
              <a:rPr lang="en-US" dirty="0" smtClean="0"/>
              <a:t>mean </a:t>
            </a:r>
            <a:r>
              <a:rPr lang="en-US" dirty="0"/>
              <a:t>is larger </a:t>
            </a:r>
            <a:r>
              <a:rPr lang="en-US" dirty="0" smtClean="0"/>
              <a:t>than the </a:t>
            </a:r>
            <a:r>
              <a:rPr lang="en-US" dirty="0"/>
              <a:t>other). Note </a:t>
            </a:r>
            <a:r>
              <a:rPr lang="en-US" dirty="0" smtClean="0"/>
              <a:t>that the significance value of</a:t>
            </a:r>
          </a:p>
          <a:p>
            <a:pPr algn="ctr"/>
            <a:r>
              <a:rPr lang="en-US" dirty="0" smtClean="0"/>
              <a:t>.003 </a:t>
            </a:r>
            <a:r>
              <a:rPr lang="en-US" dirty="0"/>
              <a:t>&lt;</a:t>
            </a:r>
            <a:r>
              <a:rPr lang="en-US" dirty="0" smtClean="0"/>
              <a:t>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dirty="0"/>
              <a:t>; therefore, </a:t>
            </a:r>
            <a:r>
              <a:rPr lang="en-US" dirty="0" smtClean="0"/>
              <a:t>we reject </a:t>
            </a:r>
            <a:r>
              <a:rPr lang="en-US" dirty="0"/>
              <a:t>H</a:t>
            </a:r>
            <a:r>
              <a:rPr lang="en-US" baseline="-25000" dirty="0"/>
              <a:t>o </a:t>
            </a:r>
            <a:r>
              <a:rPr lang="en-US" dirty="0"/>
              <a:t>and conclude that there is </a:t>
            </a:r>
            <a:r>
              <a:rPr lang="en-US" dirty="0" smtClean="0"/>
              <a:t>a statistically</a:t>
            </a:r>
          </a:p>
          <a:p>
            <a:pPr algn="ctr"/>
            <a:r>
              <a:rPr lang="en-US" dirty="0"/>
              <a:t>s</a:t>
            </a:r>
            <a:r>
              <a:rPr lang="en-US" dirty="0" smtClean="0"/>
              <a:t>ignificant difference between </a:t>
            </a:r>
            <a:r>
              <a:rPr lang="en-US" dirty="0"/>
              <a:t>the </a:t>
            </a:r>
            <a:r>
              <a:rPr lang="en-US" dirty="0" smtClean="0"/>
              <a:t>pretest and posttest population means.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7391400" y="4114800"/>
            <a:ext cx="533400" cy="4572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405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7681" y="0"/>
            <a:ext cx="6268639" cy="2308324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CI</a:t>
            </a:r>
            <a:r>
              <a:rPr lang="en-US" baseline="-25000" dirty="0"/>
              <a:t>95</a:t>
            </a:r>
            <a:r>
              <a:rPr lang="en-US" dirty="0"/>
              <a:t> of the difference </a:t>
            </a:r>
            <a:r>
              <a:rPr lang="en-US" dirty="0" smtClean="0"/>
              <a:t>is (-2.37, -.49). This indicates that we are</a:t>
            </a:r>
          </a:p>
          <a:p>
            <a:pPr algn="ctr"/>
            <a:r>
              <a:rPr lang="en-US" dirty="0" smtClean="0"/>
              <a:t>95</a:t>
            </a:r>
            <a:r>
              <a:rPr lang="en-US" dirty="0"/>
              <a:t>% confident that </a:t>
            </a:r>
            <a:r>
              <a:rPr lang="en-US" dirty="0" smtClean="0"/>
              <a:t>the difference </a:t>
            </a:r>
            <a:r>
              <a:rPr lang="en-US" dirty="0"/>
              <a:t>in the </a:t>
            </a:r>
            <a:r>
              <a:rPr lang="en-US" dirty="0" smtClean="0"/>
              <a:t>population means is</a:t>
            </a:r>
          </a:p>
          <a:p>
            <a:pPr algn="ctr"/>
            <a:r>
              <a:rPr lang="en-US" dirty="0" smtClean="0"/>
              <a:t>in the range -2.37 to -.49. 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Note </a:t>
            </a:r>
            <a:r>
              <a:rPr lang="en-US" dirty="0"/>
              <a:t>that </a:t>
            </a:r>
            <a:r>
              <a:rPr lang="en-US" dirty="0" smtClean="0"/>
              <a:t>the difference is calculated </a:t>
            </a:r>
            <a:r>
              <a:rPr lang="en-US" dirty="0"/>
              <a:t>by </a:t>
            </a:r>
            <a:r>
              <a:rPr lang="en-US" dirty="0" smtClean="0"/>
              <a:t>variable </a:t>
            </a:r>
            <a:r>
              <a:rPr lang="en-US" dirty="0"/>
              <a:t>1 </a:t>
            </a:r>
            <a:r>
              <a:rPr lang="en-US" dirty="0" smtClean="0"/>
              <a:t>- variable 2</a:t>
            </a:r>
          </a:p>
          <a:p>
            <a:pPr algn="ctr"/>
            <a:r>
              <a:rPr lang="en-US" dirty="0"/>
              <a:t>a</a:t>
            </a:r>
            <a:r>
              <a:rPr lang="en-US" dirty="0" smtClean="0"/>
              <a:t>s defined in </a:t>
            </a:r>
            <a:r>
              <a:rPr lang="en-US" dirty="0"/>
              <a:t>the </a:t>
            </a:r>
            <a:r>
              <a:rPr lang="en-US" dirty="0" smtClean="0"/>
              <a:t>“Paired Variables” box </a:t>
            </a:r>
            <a:r>
              <a:rPr lang="en-US" dirty="0"/>
              <a:t>(see slide 5</a:t>
            </a:r>
            <a:r>
              <a:rPr lang="en-US" dirty="0" smtClean="0"/>
              <a:t>); that is, we</a:t>
            </a:r>
          </a:p>
          <a:p>
            <a:pPr algn="ctr"/>
            <a:r>
              <a:rPr lang="en-US" dirty="0" smtClean="0"/>
              <a:t>are 95% confident that -2.37 &lt;=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baseline="-25000" dirty="0" smtClean="0"/>
              <a:t>1</a:t>
            </a:r>
            <a:r>
              <a:rPr lang="en-US" dirty="0" smtClean="0"/>
              <a:t> -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baseline="-25000" dirty="0" smtClean="0"/>
              <a:t>2</a:t>
            </a:r>
            <a:r>
              <a:rPr lang="en-US" dirty="0" smtClean="0"/>
              <a:t> &lt;= -.49 (i.e., posttest &gt;</a:t>
            </a:r>
          </a:p>
          <a:p>
            <a:pPr algn="ctr"/>
            <a:r>
              <a:rPr lang="en-US" dirty="0" smtClean="0"/>
              <a:t>pretest by .49 to 2.37).</a:t>
            </a:r>
          </a:p>
        </p:txBody>
      </p:sp>
      <p:sp>
        <p:nvSpPr>
          <p:cNvPr id="2" name="Oval 1"/>
          <p:cNvSpPr/>
          <p:nvPr/>
        </p:nvSpPr>
        <p:spPr>
          <a:xfrm>
            <a:off x="5486401" y="3900670"/>
            <a:ext cx="1295400" cy="63854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93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End of Presentation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875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559</Words>
  <Application>Microsoft Macintosh PowerPoint</Application>
  <PresentationFormat>On-screen Show (4:3)</PresentationFormat>
  <Paragraphs>48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Social Science Research Design and Statistics, 2/e Alfred P. Rovai, Jason D. Baker, and Michael K. Ponton</vt:lpstr>
      <vt:lpstr>Uses of the Dependent-Samples T-Test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Watertree Press LLC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Michael Ponton</dc:creator>
  <cp:keywords/>
  <dc:description/>
  <cp:lastModifiedBy>Alfred Rovai</cp:lastModifiedBy>
  <cp:revision>29</cp:revision>
  <dcterms:created xsi:type="dcterms:W3CDTF">2013-06-04T13:30:25Z</dcterms:created>
  <dcterms:modified xsi:type="dcterms:W3CDTF">2013-08-27T09:52:42Z</dcterms:modified>
  <cp:category/>
</cp:coreProperties>
</file>